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89" r:id="rId1"/>
  </p:sldMasterIdLst>
  <p:notesMasterIdLst>
    <p:notesMasterId r:id="rId18"/>
  </p:notesMasterIdLst>
  <p:sldIdLst>
    <p:sldId id="256" r:id="rId2"/>
    <p:sldId id="257" r:id="rId3"/>
    <p:sldId id="258" r:id="rId4"/>
    <p:sldId id="261" r:id="rId5"/>
    <p:sldId id="266" r:id="rId6"/>
    <p:sldId id="265" r:id="rId7"/>
    <p:sldId id="267" r:id="rId8"/>
    <p:sldId id="264" r:id="rId9"/>
    <p:sldId id="275" r:id="rId10"/>
    <p:sldId id="263" r:id="rId11"/>
    <p:sldId id="268" r:id="rId12"/>
    <p:sldId id="269" r:id="rId13"/>
    <p:sldId id="271" r:id="rId14"/>
    <p:sldId id="260" r:id="rId15"/>
    <p:sldId id="272" r:id="rId16"/>
    <p:sldId id="274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F6EC"/>
    <a:srgbClr val="95D4CB"/>
    <a:srgbClr val="89C0B8"/>
    <a:srgbClr val="D95617"/>
    <a:srgbClr val="FF8257"/>
    <a:srgbClr val="59B3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61"/>
    <p:restoredTop sz="81009"/>
  </p:normalViewPr>
  <p:slideViewPr>
    <p:cSldViewPr snapToGrid="0" snapToObjects="1">
      <p:cViewPr>
        <p:scale>
          <a:sx n="120" d="100"/>
          <a:sy n="120" d="100"/>
        </p:scale>
        <p:origin x="1000" y="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tiff>
</file>

<file path=ppt/media/image2.png>
</file>

<file path=ppt/media/image3.tiff>
</file>

<file path=ppt/media/image4.png>
</file>

<file path=ppt/media/image5.png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72B027-FED7-D044-A0FB-684131E959FB}" type="datetimeFigureOut">
              <a:rPr lang="en-US" smtClean="0"/>
              <a:t>2/22/17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AC213A-7859-FB46-AD78-C60ECF2111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1080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Relationship Id="rId3" Type="http://schemas.openxmlformats.org/officeDocument/2006/relationships/hyperlink" Target="https://github.com/flywheelsports/NYCJS-at-Flatiron/tree/master/mongodb" TargetMode="Externa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Interesting fact </a:t>
            </a:r>
            <a:r>
              <a:rPr lang="mr-IN" dirty="0" smtClean="0"/>
              <a:t>–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[picture] </a:t>
            </a:r>
            <a:r>
              <a:rPr lang="mr-IN" baseline="0" dirty="0" smtClean="0"/>
              <a:t>–</a:t>
            </a:r>
            <a:r>
              <a:rPr lang="en-US" baseline="0" dirty="0" smtClean="0"/>
              <a:t> of a google search for ”what is mongo?” showing the definition of ”mongo.”</a:t>
            </a:r>
          </a:p>
          <a:p>
            <a:endParaRPr lang="en-US" baseline="0" dirty="0" smtClean="0"/>
          </a:p>
          <a:p>
            <a:r>
              <a:rPr lang="en-US" dirty="0" smtClean="0"/>
              <a:t>”Mongo” is a monetary unit of Mongolia, equal to one </a:t>
            </a:r>
            <a:r>
              <a:rPr lang="en-US" dirty="0" err="1" smtClean="0"/>
              <a:t>hudnredth</a:t>
            </a:r>
            <a:r>
              <a:rPr lang="en-US" dirty="0" smtClean="0"/>
              <a:t> of a tugrik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AC213A-7859-FB46-AD78-C60ECF2111F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989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mongo _id is</a:t>
            </a:r>
            <a:r>
              <a:rPr lang="en-US" baseline="0" dirty="0" smtClean="0"/>
              <a:t> a special and very powerful “id”:</a:t>
            </a:r>
          </a:p>
          <a:p>
            <a:endParaRPr lang="en-US" baseline="0" dirty="0" smtClean="0"/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”Almost” universally unique </a:t>
            </a:r>
            <a:r>
              <a:rPr lang="mr-IN" baseline="0" dirty="0" smtClean="0"/>
              <a:t>–</a:t>
            </a:r>
            <a:r>
              <a:rPr lang="en-US" baseline="0" dirty="0" smtClean="0"/>
              <a:t> should almost always be unique in your own architecture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The id can be generated before an insert </a:t>
            </a:r>
            <a:r>
              <a:rPr lang="mr-IN" baseline="0" dirty="0" smtClean="0"/>
              <a:t>–</a:t>
            </a:r>
            <a:r>
              <a:rPr lang="en-US" baseline="0" dirty="0" smtClean="0"/>
              <a:t> allowing you to reference a mongo ids in </a:t>
            </a:r>
            <a:r>
              <a:rPr lang="en-US" baseline="0" dirty="0" err="1" smtClean="0"/>
              <a:t>mysql</a:t>
            </a:r>
            <a:r>
              <a:rPr lang="en-US" baseline="0" dirty="0" smtClean="0"/>
              <a:t> directly.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The mongo id can be reversed engineered to find the </a:t>
            </a:r>
            <a:r>
              <a:rPr lang="en-US" baseline="0" dirty="0" err="1" smtClean="0"/>
              <a:t>created_at</a:t>
            </a:r>
            <a:r>
              <a:rPr lang="en-US" baseline="0" dirty="0" smtClean="0"/>
              <a:t> timestamp. This special property:</a:t>
            </a:r>
          </a:p>
          <a:p>
            <a:pPr marL="628650" lvl="1" indent="-171450">
              <a:buFont typeface="Arial" charset="0"/>
              <a:buChar char="•"/>
            </a:pPr>
            <a:r>
              <a:rPr lang="en-US" baseline="0" dirty="0" smtClean="0"/>
              <a:t>removes the need to store “</a:t>
            </a:r>
            <a:r>
              <a:rPr lang="en-US" baseline="0" dirty="0" err="1" smtClean="0"/>
              <a:t>created_at</a:t>
            </a:r>
            <a:r>
              <a:rPr lang="en-US" baseline="0" dirty="0" smtClean="0"/>
              <a:t>” timestamp,</a:t>
            </a:r>
          </a:p>
          <a:p>
            <a:pPr marL="628650" lvl="1" indent="-171450">
              <a:buFont typeface="Arial" charset="0"/>
              <a:buChar char="•"/>
            </a:pPr>
            <a:r>
              <a:rPr lang="en-US" baseline="0" dirty="0" smtClean="0"/>
              <a:t>Used to find all documents created AFTER/BEFORE a specific time, and,</a:t>
            </a:r>
          </a:p>
          <a:p>
            <a:pPr marL="628650" lvl="1" indent="-171450">
              <a:buFont typeface="Arial" charset="0"/>
              <a:buChar char="•"/>
            </a:pPr>
            <a:r>
              <a:rPr lang="en-US" baseline="0" dirty="0" smtClean="0"/>
              <a:t>Offers </a:t>
            </a:r>
            <a:r>
              <a:rPr lang="en-US" b="1" baseline="0" dirty="0" smtClean="0"/>
              <a:t>native support for data merges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AC213A-7859-FB46-AD78-C60ECF2111F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0215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AC213A-7859-FB46-AD78-C60ECF2111F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0767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While Mongo is an</a:t>
            </a:r>
            <a:r>
              <a:rPr lang="en-US" baseline="0" dirty="0" smtClean="0"/>
              <a:t> extremely powerful database </a:t>
            </a:r>
            <a:r>
              <a:rPr lang="mr-IN" baseline="0" dirty="0" smtClean="0"/>
              <a:t>–</a:t>
            </a:r>
            <a:r>
              <a:rPr lang="en-US" baseline="0" dirty="0" smtClean="0"/>
              <a:t> it is not a “one size fits all” and there are cases in which Mongo is not the best database of choice (see next slide).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AC213A-7859-FB46-AD78-C60ECF2111F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9138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Mongo can store relationship data but</a:t>
            </a:r>
            <a:r>
              <a:rPr lang="en-US" baseline="0" dirty="0" smtClean="0"/>
              <a:t> critical relationship should really be stored in a </a:t>
            </a:r>
            <a:r>
              <a:rPr lang="en-US" b="1" baseline="0" dirty="0" smtClean="0"/>
              <a:t>relational database </a:t>
            </a:r>
            <a:r>
              <a:rPr lang="en-US" b="0" i="1" baseline="0" dirty="0" smtClean="0"/>
              <a:t>(also known as SQL).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AC213A-7859-FB46-AD78-C60ECF2111F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0791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hlinkClick r:id="rId3"/>
              </a:rPr>
              <a:t>https://github.com/flywheelsports/NYCJS-at-Flatiron/tree/master/mongodb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AC213A-7859-FB46-AD78-C60ECF2111F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2769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Mongo is a documented</a:t>
            </a:r>
            <a:r>
              <a:rPr lang="en-US" baseline="0" dirty="0" smtClean="0"/>
              <a:t> oriented database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(aka) </a:t>
            </a:r>
            <a:r>
              <a:rPr lang="en-US" baseline="0" dirty="0" err="1" smtClean="0"/>
              <a:t>NoSql</a:t>
            </a:r>
            <a:endParaRPr lang="en-US" baseline="0" dirty="0" smtClean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AC213A-7859-FB46-AD78-C60ECF2111F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4154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Example of a MongoDB document</a:t>
            </a:r>
          </a:p>
          <a:p>
            <a:endParaRPr lang="en-US" dirty="0" smtClean="0"/>
          </a:p>
          <a:p>
            <a:pPr marL="171450" indent="-171450">
              <a:buFontTx/>
              <a:buChar char="-"/>
            </a:pPr>
            <a:r>
              <a:rPr lang="en-US" baseline="0" dirty="0" smtClean="0"/>
              <a:t>Resembles a “</a:t>
            </a:r>
            <a:r>
              <a:rPr lang="en-US" baseline="0" dirty="0" err="1" smtClean="0"/>
              <a:t>json</a:t>
            </a:r>
            <a:r>
              <a:rPr lang="en-US" baseline="0" dirty="0" smtClean="0"/>
              <a:t>” object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There is no</a:t>
            </a:r>
            <a:r>
              <a:rPr lang="en-US" baseline="0" dirty="0" smtClean="0"/>
              <a:t> “schema”. NoSQL is free form and documents can be created without any prior migrations or table definitions.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_id is the “id” of the document. This is a special type of id that we</a:t>
            </a:r>
            <a:r>
              <a:rPr lang="en-US" baseline="0" dirty="0" smtClean="0"/>
              <a:t> will talk more later (slide #11)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Modified </a:t>
            </a:r>
            <a:r>
              <a:rPr lang="en-US" dirty="0" smtClean="0"/>
              <a:t>example</a:t>
            </a:r>
            <a:r>
              <a:rPr lang="en-US" baseline="0" dirty="0" smtClean="0"/>
              <a:t> taken from:</a:t>
            </a:r>
          </a:p>
          <a:p>
            <a:r>
              <a:rPr lang="en-US" dirty="0" smtClean="0"/>
              <a:t>https://</a:t>
            </a:r>
            <a:r>
              <a:rPr lang="en-US" dirty="0" err="1" smtClean="0"/>
              <a:t>www.tutorialspoint.com</a:t>
            </a:r>
            <a:r>
              <a:rPr lang="en-US" dirty="0" smtClean="0"/>
              <a:t>/</a:t>
            </a:r>
            <a:r>
              <a:rPr lang="en-US" dirty="0" err="1" smtClean="0"/>
              <a:t>mongodb</a:t>
            </a:r>
            <a:r>
              <a:rPr lang="en-US" dirty="0" smtClean="0"/>
              <a:t>/</a:t>
            </a:r>
            <a:r>
              <a:rPr lang="en-US" dirty="0" err="1" smtClean="0"/>
              <a:t>mongodb_overview.htm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AC213A-7859-FB46-AD78-C60ECF2111F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1282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Top level architecture</a:t>
            </a:r>
            <a:r>
              <a:rPr lang="en-US" baseline="0" dirty="0" smtClean="0"/>
              <a:t> of mongo: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Split into:</a:t>
            </a:r>
          </a:p>
          <a:p>
            <a:endParaRPr lang="en-US" baseline="0" dirty="0" smtClean="0"/>
          </a:p>
          <a:p>
            <a:pPr marL="228600" indent="-228600">
              <a:buAutoNum type="arabicParenR"/>
            </a:pPr>
            <a:r>
              <a:rPr lang="en-US" baseline="0" dirty="0" smtClean="0"/>
              <a:t>Databases</a:t>
            </a:r>
          </a:p>
          <a:p>
            <a:pPr marL="228600" indent="-228600">
              <a:buAutoNum type="arabicParenR"/>
            </a:pPr>
            <a:r>
              <a:rPr lang="en-US" baseline="0" dirty="0" smtClean="0"/>
              <a:t>Collections</a:t>
            </a:r>
          </a:p>
          <a:p>
            <a:pPr marL="228600" indent="-228600">
              <a:buAutoNum type="arabicParenR"/>
            </a:pPr>
            <a:r>
              <a:rPr lang="en-US" baseline="0" dirty="0" smtClean="0"/>
              <a:t>Documents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AC213A-7859-FB46-AD78-C60ECF2111F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0112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Example architecture</a:t>
            </a:r>
            <a:r>
              <a:rPr lang="en-US" baseline="0" dirty="0" smtClean="0"/>
              <a:t> using a social network as an example.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AC213A-7859-FB46-AD78-C60ECF2111F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2326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Diagram showing the mongo architecture</a:t>
            </a:r>
            <a:r>
              <a:rPr lang="en-US" baseline="0" dirty="0" smtClean="0"/>
              <a:t> mapped to a classical </a:t>
            </a:r>
            <a:r>
              <a:rPr lang="en-US" baseline="0" dirty="0" err="1" smtClean="0"/>
              <a:t>sql</a:t>
            </a:r>
            <a:r>
              <a:rPr lang="en-US" baseline="0" dirty="0" smtClean="0"/>
              <a:t> architecture</a:t>
            </a:r>
          </a:p>
          <a:p>
            <a:endParaRPr lang="en-US" baseline="0" dirty="0" smtClean="0"/>
          </a:p>
          <a:p>
            <a:r>
              <a:rPr lang="en-US" baseline="0" dirty="0" smtClean="0"/>
              <a:t>[map] </a:t>
            </a:r>
            <a:r>
              <a:rPr lang="mr-IN" baseline="0" dirty="0" smtClean="0"/>
              <a:t>–</a:t>
            </a:r>
            <a:r>
              <a:rPr lang="en-US" baseline="0" dirty="0" smtClean="0"/>
              <a:t> rectangle concepts linking between mongo and </a:t>
            </a:r>
            <a:r>
              <a:rPr lang="en-US" baseline="0" dirty="0" err="1" smtClean="0"/>
              <a:t>sql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SQL </a:t>
            </a:r>
            <a:r>
              <a:rPr lang="en-US" baseline="0" dirty="0" smtClean="0">
                <a:sym typeface="Wingdings"/>
              </a:rPr>
              <a:t> MongoDB</a:t>
            </a:r>
          </a:p>
          <a:p>
            <a:r>
              <a:rPr lang="en-US" baseline="0" dirty="0" smtClean="0">
                <a:sym typeface="Wingdings"/>
              </a:rPr>
              <a:t>Database  database</a:t>
            </a:r>
          </a:p>
          <a:p>
            <a:r>
              <a:rPr lang="en-US" baseline="0" dirty="0" smtClean="0">
                <a:sym typeface="Wingdings"/>
              </a:rPr>
              <a:t>Tables  collections</a:t>
            </a:r>
          </a:p>
          <a:p>
            <a:r>
              <a:rPr lang="en-US" baseline="0" dirty="0" smtClean="0">
                <a:sym typeface="Wingdings"/>
              </a:rPr>
              <a:t>Rows  documents (</a:t>
            </a:r>
            <a:r>
              <a:rPr lang="en-US" baseline="0" dirty="0" err="1" smtClean="0">
                <a:sym typeface="Wingdings"/>
              </a:rPr>
              <a:t>bson</a:t>
            </a:r>
            <a:r>
              <a:rPr lang="en-US" baseline="0" dirty="0" smtClean="0">
                <a:sym typeface="Wingdings"/>
              </a:rPr>
              <a:t>)</a:t>
            </a:r>
          </a:p>
          <a:p>
            <a:r>
              <a:rPr lang="en-US" baseline="0" dirty="0" smtClean="0">
                <a:sym typeface="Wingdings"/>
              </a:rPr>
              <a:t>Columns  fields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AC213A-7859-FB46-AD78-C60ECF2111F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4573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AC213A-7859-FB46-AD78-C60ECF2111F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4724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MongoDB offers a distinct</a:t>
            </a:r>
            <a:r>
              <a:rPr lang="en-US" baseline="0" dirty="0" smtClean="0"/>
              <a:t> advantage of SQL by not requiring extensive table setup. Here is an example showing a simple document linking (comment to post) and (post to tags).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Normalized SQL requires THREE table definitions. Mongo requires only one document.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Modified </a:t>
            </a:r>
            <a:r>
              <a:rPr lang="en-US" dirty="0" smtClean="0"/>
              <a:t>example</a:t>
            </a:r>
            <a:r>
              <a:rPr lang="en-US" baseline="0" dirty="0" smtClean="0"/>
              <a:t> and picture credit:</a:t>
            </a:r>
          </a:p>
          <a:p>
            <a:r>
              <a:rPr lang="en-US" dirty="0" smtClean="0"/>
              <a:t>https://</a:t>
            </a:r>
            <a:r>
              <a:rPr lang="en-US" dirty="0" err="1" smtClean="0"/>
              <a:t>www.tutorialspoint.com</a:t>
            </a:r>
            <a:r>
              <a:rPr lang="en-US" dirty="0" smtClean="0"/>
              <a:t>/</a:t>
            </a:r>
            <a:r>
              <a:rPr lang="en-US" dirty="0" err="1" smtClean="0"/>
              <a:t>mongodb</a:t>
            </a:r>
            <a:r>
              <a:rPr lang="en-US" dirty="0" smtClean="0"/>
              <a:t>/</a:t>
            </a:r>
            <a:r>
              <a:rPr lang="en-US" dirty="0" err="1" smtClean="0"/>
              <a:t>mongodb_data_modeling.htm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AC213A-7859-FB46-AD78-C60ECF2111F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2662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MongoDB</a:t>
            </a:r>
            <a:r>
              <a:rPr lang="en-US" baseline="0" dirty="0" smtClean="0"/>
              <a:t> document </a:t>
            </a:r>
            <a:r>
              <a:rPr lang="en-US" baseline="0" dirty="0" err="1" smtClean="0"/>
              <a:t>revisted</a:t>
            </a:r>
            <a:r>
              <a:rPr lang="en-US" baseline="0" dirty="0" smtClean="0"/>
              <a:t>. -</a:t>
            </a:r>
          </a:p>
          <a:p>
            <a:endParaRPr lang="en-US" baseline="0" dirty="0" smtClean="0"/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_id is the primary key or id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Arrays and “embedded” documents are natively </a:t>
            </a:r>
            <a:r>
              <a:rPr lang="en-US" baseline="0" dirty="0" err="1" smtClean="0"/>
              <a:t>suppored</a:t>
            </a:r>
            <a:endParaRPr lang="en-US" baseline="0" dirty="0" smtClean="0"/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Embedded documents are not “joins”. This is de-normalized and duplicated data. If many records reference the same comment </a:t>
            </a:r>
            <a:r>
              <a:rPr lang="mr-IN" baseline="0" dirty="0" smtClean="0"/>
              <a:t>–</a:t>
            </a:r>
            <a:r>
              <a:rPr lang="en-US" baseline="0" dirty="0" smtClean="0"/>
              <a:t> it might be best to split it off to a separate collection </a:t>
            </a:r>
            <a:r>
              <a:rPr lang="mr-IN" baseline="0" dirty="0" smtClean="0"/>
              <a:t>–</a:t>
            </a:r>
            <a:r>
              <a:rPr lang="en-US" baseline="0" dirty="0" smtClean="0"/>
              <a:t> but for simple apps embedded comments directly is perfectly valid.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MongoDB offers a lot of array support </a:t>
            </a:r>
            <a:r>
              <a:rPr lang="mr-IN" baseline="0" dirty="0" smtClean="0"/>
              <a:t>–</a:t>
            </a:r>
            <a:r>
              <a:rPr lang="en-US" baseline="0" dirty="0" smtClean="0"/>
              <a:t> but it is still challenging to properly query arrays. Keep that in mind when deciding when to normalize / de-normalize your documents.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AC213A-7859-FB46-AD78-C60ECF2111F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8274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2/22/17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2/22/17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2/22/17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2/22/17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7836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4" Type="http://schemas.openxmlformats.org/officeDocument/2006/relationships/hyperlink" Target="https://github.com/flywheelsports/NYCJS-at-Flatiron/tree/master/mongodb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3997" y="3008457"/>
            <a:ext cx="9144000" cy="3087544"/>
          </a:xfrm>
        </p:spPr>
        <p:txBody>
          <a:bodyPr>
            <a:normAutofit/>
          </a:bodyPr>
          <a:lstStyle/>
          <a:p>
            <a:r>
              <a:rPr lang="en-US" sz="3200" dirty="0" smtClean="0"/>
              <a:t>NYC JavaScript Meetup</a:t>
            </a:r>
          </a:p>
          <a:p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Feb. 22 2017</a:t>
            </a:r>
          </a:p>
          <a:p>
            <a:endParaRPr lang="en-US" sz="3200" dirty="0"/>
          </a:p>
          <a:p>
            <a:r>
              <a:rPr lang="en-US" sz="3200" b="1" dirty="0" smtClean="0"/>
              <a:t>Greg Solak</a:t>
            </a:r>
          </a:p>
          <a:p>
            <a:r>
              <a:rPr lang="en-US" sz="3200" dirty="0" smtClean="0">
                <a:solidFill>
                  <a:schemeClr val="bg1">
                    <a:lumMod val="50000"/>
                  </a:schemeClr>
                </a:solidFill>
              </a:rPr>
              <a:t>Flywheel Sports Engineer</a:t>
            </a:r>
            <a:endParaRPr lang="en-US" sz="32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0564" y="928474"/>
            <a:ext cx="6610865" cy="1795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4606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795867" y="117693"/>
            <a:ext cx="102108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r>
              <a:rPr lang="en-US" sz="2400" dirty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_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id</a:t>
            </a:r>
            <a:r>
              <a:rPr lang="en-US" sz="2400" dirty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: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err="1" smtClean="0">
                <a:solidFill>
                  <a:srgbClr val="7F0055"/>
                </a:solidFill>
                <a:latin typeface="Consolas" charset="0"/>
                <a:ea typeface="Consolas" charset="0"/>
                <a:cs typeface="Consolas" charset="0"/>
              </a:rPr>
              <a:t>ObjectId</a:t>
            </a:r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2400" dirty="0" smtClean="0">
                <a:solidFill>
                  <a:srgbClr val="006666"/>
                </a:solidFill>
                <a:latin typeface="Consolas" charset="0"/>
                <a:ea typeface="Consolas" charset="0"/>
                <a:cs typeface="Consolas" charset="0"/>
              </a:rPr>
              <a:t>56adf54ae2301a</a:t>
            </a:r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),</a:t>
            </a:r>
          </a:p>
          <a:p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 title</a:t>
            </a:r>
            <a:r>
              <a:rPr lang="en-US" sz="2400" dirty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: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>
                <a:solidFill>
                  <a:srgbClr val="008800"/>
                </a:solidFill>
                <a:latin typeface="Consolas" charset="0"/>
                <a:ea typeface="Consolas" charset="0"/>
                <a:cs typeface="Consolas" charset="0"/>
              </a:rPr>
              <a:t>'MongoDB </a:t>
            </a:r>
            <a:r>
              <a:rPr lang="en-US" sz="2400" dirty="0" smtClean="0">
                <a:solidFill>
                  <a:srgbClr val="008800"/>
                </a:solidFill>
                <a:latin typeface="Consolas" charset="0"/>
                <a:ea typeface="Consolas" charset="0"/>
                <a:cs typeface="Consolas" charset="0"/>
              </a:rPr>
              <a:t>Is Awesome'</a:t>
            </a:r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,</a:t>
            </a:r>
            <a:endParaRPr lang="en-US" sz="2400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description</a:t>
            </a:r>
            <a:r>
              <a:rPr lang="en-US" sz="2400" dirty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: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>
                <a:solidFill>
                  <a:srgbClr val="008800"/>
                </a:solidFill>
                <a:latin typeface="Consolas" charset="0"/>
                <a:ea typeface="Consolas" charset="0"/>
                <a:cs typeface="Consolas" charset="0"/>
              </a:rPr>
              <a:t>'</a:t>
            </a:r>
            <a:r>
              <a:rPr lang="en-US" sz="2400" dirty="0" smtClean="0">
                <a:solidFill>
                  <a:srgbClr val="008800"/>
                </a:solidFill>
                <a:latin typeface="Consolas" charset="0"/>
                <a:ea typeface="Consolas" charset="0"/>
                <a:cs typeface="Consolas" charset="0"/>
              </a:rPr>
              <a:t>Example document'</a:t>
            </a:r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,</a:t>
            </a:r>
            <a:endParaRPr lang="en-US" sz="2400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tags</a:t>
            </a:r>
            <a:r>
              <a:rPr lang="en-US" sz="2400" dirty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: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[</a:t>
            </a:r>
            <a:r>
              <a:rPr lang="en-US" sz="2400" dirty="0">
                <a:solidFill>
                  <a:srgbClr val="008800"/>
                </a:solidFill>
                <a:latin typeface="Consolas" charset="0"/>
                <a:ea typeface="Consolas" charset="0"/>
                <a:cs typeface="Consolas" charset="0"/>
              </a:rPr>
              <a:t>'</a:t>
            </a:r>
            <a:r>
              <a:rPr lang="en-US" sz="2400" dirty="0" err="1">
                <a:solidFill>
                  <a:srgbClr val="008800"/>
                </a:solidFill>
                <a:latin typeface="Consolas" charset="0"/>
                <a:ea typeface="Consolas" charset="0"/>
                <a:cs typeface="Consolas" charset="0"/>
              </a:rPr>
              <a:t>mongodb</a:t>
            </a:r>
            <a:r>
              <a:rPr lang="en-US" sz="2400" dirty="0">
                <a:solidFill>
                  <a:srgbClr val="008800"/>
                </a:solidFill>
                <a:latin typeface="Consolas" charset="0"/>
                <a:ea typeface="Consolas" charset="0"/>
                <a:cs typeface="Consolas" charset="0"/>
              </a:rPr>
              <a:t>'</a:t>
            </a:r>
            <a:r>
              <a:rPr lang="en-US" sz="2400" dirty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,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>
                <a:solidFill>
                  <a:srgbClr val="008800"/>
                </a:solidFill>
                <a:latin typeface="Consolas" charset="0"/>
                <a:ea typeface="Consolas" charset="0"/>
                <a:cs typeface="Consolas" charset="0"/>
              </a:rPr>
              <a:t>'database'</a:t>
            </a:r>
            <a:r>
              <a:rPr lang="en-US" sz="2400" dirty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,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>
                <a:solidFill>
                  <a:srgbClr val="008800"/>
                </a:solidFill>
                <a:latin typeface="Consolas" charset="0"/>
                <a:ea typeface="Consolas" charset="0"/>
                <a:cs typeface="Consolas" charset="0"/>
              </a:rPr>
              <a:t>'NoSQL</a:t>
            </a:r>
            <a:r>
              <a:rPr lang="en-US" sz="2400" dirty="0" smtClean="0">
                <a:solidFill>
                  <a:srgbClr val="008800"/>
                </a:solidFill>
                <a:latin typeface="Consolas" charset="0"/>
                <a:ea typeface="Consolas" charset="0"/>
                <a:cs typeface="Consolas" charset="0"/>
              </a:rPr>
              <a:t>'</a:t>
            </a:r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],</a:t>
            </a: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 comments</a:t>
            </a:r>
            <a:r>
              <a:rPr lang="en-US" sz="2400" dirty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: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[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{</a:t>
            </a:r>
            <a:r>
              <a:rPr lang="is-IS" sz="2400" dirty="0" smtClean="0">
                <a:latin typeface="Consolas" charset="0"/>
                <a:ea typeface="Consolas" charset="0"/>
                <a:cs typeface="Consolas" charset="0"/>
              </a:rPr>
              <a:t>…}</a:t>
            </a:r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]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</a:t>
            </a:r>
          </a:p>
          <a:p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sz="2400" dirty="0" smtClean="0">
              <a:latin typeface="Consolas" charset="0"/>
              <a:ea typeface="Consolas" charset="0"/>
              <a:cs typeface="Consolas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50" b="5782"/>
          <a:stretch/>
        </p:blipFill>
        <p:spPr>
          <a:xfrm>
            <a:off x="647661" y="3081867"/>
            <a:ext cx="10507211" cy="3335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8401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4504267" y="117693"/>
            <a:ext cx="7687733" cy="637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r>
              <a:rPr lang="en-US" sz="2400" dirty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_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id</a:t>
            </a:r>
            <a:r>
              <a:rPr lang="en-US" sz="2400" dirty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: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err="1" smtClean="0">
                <a:solidFill>
                  <a:srgbClr val="7F0055"/>
                </a:solidFill>
                <a:latin typeface="Consolas" charset="0"/>
                <a:ea typeface="Consolas" charset="0"/>
                <a:cs typeface="Consolas" charset="0"/>
              </a:rPr>
              <a:t>ObjectId</a:t>
            </a:r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2400" dirty="0" smtClean="0">
                <a:solidFill>
                  <a:srgbClr val="006666"/>
                </a:solidFill>
                <a:latin typeface="Consolas" charset="0"/>
                <a:ea typeface="Consolas" charset="0"/>
                <a:cs typeface="Consolas" charset="0"/>
              </a:rPr>
              <a:t>56adf54ae2301a</a:t>
            </a:r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),</a:t>
            </a:r>
          </a:p>
          <a:p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 title</a:t>
            </a:r>
            <a:r>
              <a:rPr lang="en-US" sz="2400" dirty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: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>
                <a:solidFill>
                  <a:srgbClr val="008800"/>
                </a:solidFill>
                <a:latin typeface="Consolas" charset="0"/>
                <a:ea typeface="Consolas" charset="0"/>
                <a:cs typeface="Consolas" charset="0"/>
              </a:rPr>
              <a:t>'MongoDB </a:t>
            </a:r>
            <a:r>
              <a:rPr lang="en-US" sz="2400" dirty="0" smtClean="0">
                <a:solidFill>
                  <a:srgbClr val="008800"/>
                </a:solidFill>
                <a:latin typeface="Consolas" charset="0"/>
                <a:ea typeface="Consolas" charset="0"/>
                <a:cs typeface="Consolas" charset="0"/>
              </a:rPr>
              <a:t>Is Awesome'</a:t>
            </a:r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,</a:t>
            </a:r>
            <a:endParaRPr lang="en-US" sz="2400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description</a:t>
            </a:r>
            <a:r>
              <a:rPr lang="en-US" sz="2400" dirty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: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>
                <a:solidFill>
                  <a:srgbClr val="008800"/>
                </a:solidFill>
                <a:latin typeface="Consolas" charset="0"/>
                <a:ea typeface="Consolas" charset="0"/>
                <a:cs typeface="Consolas" charset="0"/>
              </a:rPr>
              <a:t>'</a:t>
            </a:r>
            <a:r>
              <a:rPr lang="en-US" sz="2400" dirty="0" smtClean="0">
                <a:solidFill>
                  <a:srgbClr val="008800"/>
                </a:solidFill>
                <a:latin typeface="Consolas" charset="0"/>
                <a:ea typeface="Consolas" charset="0"/>
                <a:cs typeface="Consolas" charset="0"/>
              </a:rPr>
              <a:t>Example document'</a:t>
            </a:r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,</a:t>
            </a:r>
            <a:endParaRPr lang="en-US" sz="2400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tags</a:t>
            </a:r>
            <a:r>
              <a:rPr lang="en-US" sz="2400" dirty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: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[</a:t>
            </a:r>
            <a:r>
              <a:rPr lang="en-US" sz="2400" dirty="0">
                <a:solidFill>
                  <a:srgbClr val="008800"/>
                </a:solidFill>
                <a:latin typeface="Consolas" charset="0"/>
                <a:ea typeface="Consolas" charset="0"/>
                <a:cs typeface="Consolas" charset="0"/>
              </a:rPr>
              <a:t>'</a:t>
            </a:r>
            <a:r>
              <a:rPr lang="en-US" sz="2400" dirty="0" err="1">
                <a:solidFill>
                  <a:srgbClr val="008800"/>
                </a:solidFill>
                <a:latin typeface="Consolas" charset="0"/>
                <a:ea typeface="Consolas" charset="0"/>
                <a:cs typeface="Consolas" charset="0"/>
              </a:rPr>
              <a:t>mongodb</a:t>
            </a:r>
            <a:r>
              <a:rPr lang="en-US" sz="2400" dirty="0">
                <a:solidFill>
                  <a:srgbClr val="008800"/>
                </a:solidFill>
                <a:latin typeface="Consolas" charset="0"/>
                <a:ea typeface="Consolas" charset="0"/>
                <a:cs typeface="Consolas" charset="0"/>
              </a:rPr>
              <a:t>'</a:t>
            </a:r>
            <a:r>
              <a:rPr lang="en-US" sz="2400" dirty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,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>
                <a:solidFill>
                  <a:srgbClr val="008800"/>
                </a:solidFill>
                <a:latin typeface="Consolas" charset="0"/>
                <a:ea typeface="Consolas" charset="0"/>
                <a:cs typeface="Consolas" charset="0"/>
              </a:rPr>
              <a:t>'database'</a:t>
            </a:r>
            <a:r>
              <a:rPr lang="en-US" sz="2400" dirty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,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>
                <a:solidFill>
                  <a:srgbClr val="008800"/>
                </a:solidFill>
                <a:latin typeface="Consolas" charset="0"/>
                <a:ea typeface="Consolas" charset="0"/>
                <a:cs typeface="Consolas" charset="0"/>
              </a:rPr>
              <a:t>'NoSQL</a:t>
            </a:r>
            <a:r>
              <a:rPr lang="en-US" sz="2400" dirty="0" smtClean="0">
                <a:solidFill>
                  <a:srgbClr val="008800"/>
                </a:solidFill>
                <a:latin typeface="Consolas" charset="0"/>
                <a:ea typeface="Consolas" charset="0"/>
                <a:cs typeface="Consolas" charset="0"/>
              </a:rPr>
              <a:t>'</a:t>
            </a:r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],</a:t>
            </a: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 comments</a:t>
            </a:r>
            <a:r>
              <a:rPr lang="en-US" sz="2400" dirty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: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[</a:t>
            </a:r>
            <a:endParaRPr lang="en-US" sz="2400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2400" dirty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   {</a:t>
            </a:r>
          </a:p>
          <a:p>
            <a:r>
              <a:rPr lang="en-US" sz="2400" dirty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     ...</a:t>
            </a:r>
            <a:endParaRPr lang="en-US" sz="2400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2400" dirty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   },</a:t>
            </a: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    {</a:t>
            </a: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     _id</a:t>
            </a:r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:</a:t>
            </a:r>
            <a:r>
              <a:rPr lang="en-US" sz="2400" dirty="0" smtClean="0">
                <a:solidFill>
                  <a:srgbClr val="0088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err="1" smtClean="0">
                <a:solidFill>
                  <a:srgbClr val="7F0055"/>
                </a:solidFill>
                <a:latin typeface="Consolas" charset="0"/>
                <a:ea typeface="Consolas" charset="0"/>
                <a:cs typeface="Consolas" charset="0"/>
              </a:rPr>
              <a:t>ObjectId</a:t>
            </a:r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2400" dirty="0" smtClean="0">
                <a:solidFill>
                  <a:srgbClr val="006666"/>
                </a:solidFill>
                <a:latin typeface="Consolas" charset="0"/>
                <a:ea typeface="Consolas" charset="0"/>
                <a:cs typeface="Consolas" charset="0"/>
              </a:rPr>
              <a:t>57aef23ae5902c</a:t>
            </a:r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),</a:t>
            </a:r>
          </a:p>
          <a:p>
            <a:r>
              <a:rPr lang="en-US" sz="2400" dirty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user</a:t>
            </a:r>
            <a:r>
              <a:rPr lang="en-US" sz="2400" dirty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:</a:t>
            </a:r>
            <a:r>
              <a:rPr lang="en-US" sz="2400" dirty="0">
                <a:solidFill>
                  <a:srgbClr val="008800"/>
                </a:solidFill>
                <a:latin typeface="Consolas" charset="0"/>
                <a:ea typeface="Consolas" charset="0"/>
                <a:cs typeface="Consolas" charset="0"/>
              </a:rPr>
              <a:t> 'User 2</a:t>
            </a:r>
            <a:r>
              <a:rPr lang="en-US" sz="2400" dirty="0" smtClean="0">
                <a:solidFill>
                  <a:srgbClr val="008800"/>
                </a:solidFill>
                <a:latin typeface="Consolas" charset="0"/>
                <a:ea typeface="Consolas" charset="0"/>
                <a:cs typeface="Consolas" charset="0"/>
              </a:rPr>
              <a:t>'</a:t>
            </a:r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, </a:t>
            </a: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     message</a:t>
            </a:r>
            <a:r>
              <a:rPr lang="en-US" sz="2400" dirty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: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>
                <a:solidFill>
                  <a:srgbClr val="008800"/>
                </a:solidFill>
                <a:latin typeface="Consolas" charset="0"/>
                <a:ea typeface="Consolas" charset="0"/>
                <a:cs typeface="Consolas" charset="0"/>
              </a:rPr>
              <a:t>'My second comments</a:t>
            </a:r>
            <a:r>
              <a:rPr lang="en-US" sz="2400" dirty="0" smtClean="0">
                <a:solidFill>
                  <a:srgbClr val="008800"/>
                </a:solidFill>
                <a:latin typeface="Consolas" charset="0"/>
                <a:ea typeface="Consolas" charset="0"/>
                <a:cs typeface="Consolas" charset="0"/>
              </a:rPr>
              <a:t>'</a:t>
            </a:r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,</a:t>
            </a:r>
            <a:endParaRPr lang="en-US" sz="2400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dateCreated</a:t>
            </a:r>
            <a:r>
              <a:rPr lang="en-US" sz="2400" dirty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: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>
                <a:solidFill>
                  <a:srgbClr val="000088"/>
                </a:solidFill>
                <a:latin typeface="Consolas" charset="0"/>
                <a:ea typeface="Consolas" charset="0"/>
                <a:cs typeface="Consolas" charset="0"/>
              </a:rPr>
              <a:t>new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smtClean="0">
                <a:solidFill>
                  <a:srgbClr val="7F0055"/>
                </a:solidFill>
                <a:latin typeface="Consolas" charset="0"/>
                <a:ea typeface="Consolas" charset="0"/>
                <a:cs typeface="Consolas" charset="0"/>
              </a:rPr>
              <a:t>Date</a:t>
            </a:r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2400" dirty="0" smtClean="0">
                <a:solidFill>
                  <a:srgbClr val="006666"/>
                </a:solidFill>
                <a:latin typeface="Consolas" charset="0"/>
                <a:ea typeface="Consolas" charset="0"/>
                <a:cs typeface="Consolas" charset="0"/>
              </a:rPr>
              <a:t>2011</a:t>
            </a:r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,</a:t>
            </a:r>
            <a:r>
              <a:rPr lang="en-US" sz="2400" dirty="0" smtClean="0">
                <a:solidFill>
                  <a:srgbClr val="006666"/>
                </a:solidFill>
                <a:latin typeface="Consolas" charset="0"/>
                <a:ea typeface="Consolas" charset="0"/>
                <a:cs typeface="Consolas" charset="0"/>
              </a:rPr>
              <a:t>2</a:t>
            </a:r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,</a:t>
            </a:r>
            <a:r>
              <a:rPr lang="en-US" sz="2400" dirty="0" smtClean="0">
                <a:solidFill>
                  <a:srgbClr val="006666"/>
                </a:solidFill>
                <a:latin typeface="Consolas" charset="0"/>
                <a:ea typeface="Consolas" charset="0"/>
                <a:cs typeface="Consolas" charset="0"/>
              </a:rPr>
              <a:t>22</a:t>
            </a:r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,</a:t>
            </a:r>
            <a:r>
              <a:rPr lang="en-US" sz="2400" dirty="0" smtClean="0">
                <a:solidFill>
                  <a:srgbClr val="006666"/>
                </a:solidFill>
                <a:latin typeface="Consolas" charset="0"/>
                <a:ea typeface="Consolas" charset="0"/>
                <a:cs typeface="Consolas" charset="0"/>
              </a:rPr>
              <a:t>8</a:t>
            </a:r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,</a:t>
            </a:r>
            <a:r>
              <a:rPr lang="en-US" sz="2400" dirty="0" smtClean="0">
                <a:solidFill>
                  <a:srgbClr val="006666"/>
                </a:solidFill>
                <a:latin typeface="Consolas" charset="0"/>
                <a:ea typeface="Consolas" charset="0"/>
                <a:cs typeface="Consolas" charset="0"/>
              </a:rPr>
              <a:t>45</a:t>
            </a:r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r>
              <a:rPr lang="en-US" sz="2400" dirty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   }</a:t>
            </a: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  ]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</a:t>
            </a:r>
          </a:p>
          <a:p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sz="2400" dirty="0" smtClean="0"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3" name="Straight Arrow Connector 2"/>
          <p:cNvCxnSpPr/>
          <p:nvPr/>
        </p:nvCxnSpPr>
        <p:spPr>
          <a:xfrm flipH="1">
            <a:off x="3420533" y="728132"/>
            <a:ext cx="897467" cy="0"/>
          </a:xfrm>
          <a:prstGeom prst="straightConnector1">
            <a:avLst/>
          </a:prstGeom>
          <a:ln w="1016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643412" y="466522"/>
            <a:ext cx="22352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“Primary Key”</a:t>
            </a:r>
            <a:endParaRPr lang="en-US" sz="2800" dirty="0"/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3420533" y="1777998"/>
            <a:ext cx="897467" cy="0"/>
          </a:xfrm>
          <a:prstGeom prst="straightConnector1">
            <a:avLst/>
          </a:prstGeom>
          <a:ln w="1016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761025" y="1516388"/>
            <a:ext cx="9628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Array</a:t>
            </a:r>
            <a:endParaRPr lang="en-US" sz="2800" dirty="0"/>
          </a:p>
        </p:txBody>
      </p:sp>
      <p:cxnSp>
        <p:nvCxnSpPr>
          <p:cNvPr id="11" name="Straight Arrow Connector 10"/>
          <p:cNvCxnSpPr/>
          <p:nvPr/>
        </p:nvCxnSpPr>
        <p:spPr>
          <a:xfrm flipH="1">
            <a:off x="3420533" y="3979331"/>
            <a:ext cx="897467" cy="0"/>
          </a:xfrm>
          <a:prstGeom prst="straightConnector1">
            <a:avLst/>
          </a:prstGeom>
          <a:ln w="1016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171120" y="3717721"/>
            <a:ext cx="17075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800" dirty="0" smtClean="0"/>
              <a:t>Document</a:t>
            </a:r>
            <a:endParaRPr lang="en-US" sz="2800" dirty="0"/>
          </a:p>
        </p:txBody>
      </p:sp>
      <p:cxnSp>
        <p:nvCxnSpPr>
          <p:cNvPr id="13" name="Straight Arrow Connector 12"/>
          <p:cNvCxnSpPr/>
          <p:nvPr/>
        </p:nvCxnSpPr>
        <p:spPr>
          <a:xfrm flipH="1">
            <a:off x="3420533" y="5096931"/>
            <a:ext cx="897467" cy="0"/>
          </a:xfrm>
          <a:prstGeom prst="straightConnector1">
            <a:avLst/>
          </a:prstGeom>
          <a:ln w="1016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071991" y="4835321"/>
            <a:ext cx="18066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800" dirty="0" smtClean="0"/>
              <a:t>Timestamp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0858877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443800" y="5092412"/>
            <a:ext cx="446590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5850e57e970a4fa9558b4b5e</a:t>
            </a:r>
            <a:endParaRPr lang="en-US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5601960" y="5345555"/>
            <a:ext cx="1253067" cy="8467"/>
          </a:xfrm>
          <a:prstGeom prst="straightConnector1">
            <a:avLst/>
          </a:prstGeom>
          <a:ln w="1016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7547284" y="5121757"/>
            <a:ext cx="413927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s-I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2016-12-14T06:23:58.000Z</a:t>
            </a:r>
            <a:endParaRPr lang="en-US" sz="4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838200" y="311259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Mongo _id Properties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879600" y="1914551"/>
            <a:ext cx="6603411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3200" dirty="0" smtClean="0"/>
              <a:t>Almost universally </a:t>
            </a:r>
            <a:r>
              <a:rPr lang="en-US" sz="3200" b="1" dirty="0" smtClean="0"/>
              <a:t>unique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3200" dirty="0" smtClean="0"/>
              <a:t>Ability to generate _id  </a:t>
            </a:r>
            <a:r>
              <a:rPr lang="en-US" sz="3200" b="1" dirty="0" smtClean="0"/>
              <a:t>before</a:t>
            </a:r>
            <a:r>
              <a:rPr lang="en-US" sz="3200" dirty="0" smtClean="0"/>
              <a:t> insert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3200" dirty="0" smtClean="0"/>
              <a:t>Stores </a:t>
            </a:r>
            <a:r>
              <a:rPr lang="en-US" sz="3200" b="1" i="1" dirty="0" smtClean="0"/>
              <a:t>created at </a:t>
            </a:r>
            <a:r>
              <a:rPr lang="en-US" sz="3200" dirty="0" smtClean="0"/>
              <a:t>timestamp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8288732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838200" y="311259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Use Cases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879600" y="1914551"/>
            <a:ext cx="917786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3200" b="1" dirty="0" smtClean="0"/>
              <a:t>Simplicity</a:t>
            </a:r>
            <a:r>
              <a:rPr lang="en-US" sz="3200" dirty="0" smtClean="0"/>
              <a:t> </a:t>
            </a:r>
            <a:r>
              <a:rPr lang="en-US" sz="3200" dirty="0" smtClean="0">
                <a:solidFill>
                  <a:schemeClr val="bg1">
                    <a:lumMod val="50000"/>
                  </a:schemeClr>
                </a:solidFill>
                <a:sym typeface="Wingdings"/>
              </a:rPr>
              <a:t> </a:t>
            </a:r>
            <a:r>
              <a:rPr lang="en-US" sz="3200" dirty="0" smtClean="0">
                <a:solidFill>
                  <a:schemeClr val="bg1">
                    <a:lumMod val="50000"/>
                  </a:schemeClr>
                </a:solidFill>
              </a:rPr>
              <a:t>Quick </a:t>
            </a:r>
            <a:r>
              <a:rPr lang="en-US" sz="3200" dirty="0" smtClean="0">
                <a:solidFill>
                  <a:schemeClr val="bg1">
                    <a:lumMod val="50000"/>
                  </a:schemeClr>
                </a:solidFill>
                <a:sym typeface="Wingdings"/>
              </a:rPr>
              <a:t>prototyping  MVP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3200" dirty="0" smtClean="0">
                <a:sym typeface="Wingdings"/>
              </a:rPr>
              <a:t>Large docs </a:t>
            </a:r>
            <a:r>
              <a:rPr lang="en-US" sz="3200" dirty="0" smtClean="0">
                <a:solidFill>
                  <a:schemeClr val="tx1">
                    <a:lumMod val="50000"/>
                    <a:lumOff val="50000"/>
                  </a:schemeClr>
                </a:solidFill>
                <a:sym typeface="Wingdings"/>
              </a:rPr>
              <a:t> </a:t>
            </a:r>
            <a:r>
              <a:rPr lang="en-US" sz="3200" dirty="0" err="1" smtClean="0">
                <a:solidFill>
                  <a:schemeClr val="tx1">
                    <a:lumMod val="50000"/>
                    <a:lumOff val="50000"/>
                  </a:schemeClr>
                </a:solidFill>
                <a:sym typeface="Wingdings"/>
              </a:rPr>
              <a:t>webcrawler</a:t>
            </a:r>
            <a:endParaRPr lang="en-US" sz="3200" dirty="0" smtClean="0">
              <a:solidFill>
                <a:schemeClr val="tx1">
                  <a:lumMod val="50000"/>
                  <a:lumOff val="50000"/>
                </a:schemeClr>
              </a:solidFill>
              <a:sym typeface="Wingdings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3200" dirty="0" smtClean="0">
                <a:sym typeface="Wingdings"/>
              </a:rPr>
              <a:t>Fast inserts </a:t>
            </a:r>
            <a:r>
              <a:rPr lang="en-US" sz="3200" dirty="0" smtClean="0">
                <a:solidFill>
                  <a:schemeClr val="tx1">
                    <a:lumMod val="50000"/>
                    <a:lumOff val="50000"/>
                  </a:schemeClr>
                </a:solidFill>
                <a:sym typeface="Wingdings"/>
              </a:rPr>
              <a:t> logging / analytics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3200" dirty="0" smtClean="0"/>
              <a:t>No schema </a:t>
            </a:r>
            <a:r>
              <a:rPr lang="en-US" sz="3200" dirty="0" smtClean="0">
                <a:solidFill>
                  <a:schemeClr val="tx1">
                    <a:lumMod val="50000"/>
                    <a:lumOff val="50000"/>
                  </a:schemeClr>
                </a:solidFill>
                <a:sym typeface="Wingdings"/>
              </a:rPr>
              <a:t> schema likely to change</a:t>
            </a:r>
            <a:endParaRPr lang="en-US" sz="3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3200" dirty="0" smtClean="0"/>
              <a:t>Database merges natively supported</a:t>
            </a:r>
          </a:p>
        </p:txBody>
      </p:sp>
    </p:spTree>
    <p:extLst>
      <p:ext uri="{BB962C8B-B14F-4D97-AF65-F5344CB8AC3E}">
        <p14:creationId xmlns:p14="http://schemas.microsoft.com/office/powerpoint/2010/main" val="16385288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98" b="10149"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372533" y="4690532"/>
            <a:ext cx="11260667" cy="2167467"/>
          </a:xfrm>
          <a:prstGeom prst="rect">
            <a:avLst/>
          </a:prstGeom>
          <a:solidFill>
            <a:srgbClr val="F9F6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>
            <a:spLocks/>
          </p:cNvSpPr>
          <p:nvPr/>
        </p:nvSpPr>
        <p:spPr>
          <a:xfrm>
            <a:off x="618066" y="4690531"/>
            <a:ext cx="1101513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6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“With Great Power Comes</a:t>
            </a:r>
          </a:p>
          <a:p>
            <a:pPr algn="r"/>
            <a:r>
              <a:rPr lang="en-US" sz="6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Great Responsibility”</a:t>
            </a:r>
            <a:endParaRPr lang="en-US" sz="6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61491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848833" y="321891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Mongo is not Recommended for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879600" y="1914551"/>
            <a:ext cx="917786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3200" b="1" dirty="0" smtClean="0"/>
              <a:t>Relationships</a:t>
            </a:r>
            <a:endParaRPr lang="en-US" sz="3200" dirty="0" smtClean="0"/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3200" dirty="0" smtClean="0"/>
              <a:t>Atomic transactions </a:t>
            </a:r>
            <a:r>
              <a:rPr lang="en-US" sz="3200" dirty="0" smtClean="0">
                <a:solidFill>
                  <a:schemeClr val="tx1">
                    <a:lumMod val="50000"/>
                    <a:lumOff val="50000"/>
                  </a:schemeClr>
                </a:solidFill>
                <a:sym typeface="Wingdings"/>
              </a:rPr>
              <a:t> limited support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3200" dirty="0" smtClean="0">
                <a:sym typeface="Wingdings"/>
              </a:rPr>
              <a:t>Strong data integrity </a:t>
            </a:r>
            <a:r>
              <a:rPr lang="en-US" sz="3200" dirty="0" smtClean="0">
                <a:solidFill>
                  <a:schemeClr val="tx1">
                    <a:lumMod val="50000"/>
                    <a:lumOff val="50000"/>
                  </a:schemeClr>
                </a:solidFill>
                <a:sym typeface="Wingdings"/>
              </a:rPr>
              <a:t> lack of normalization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3200" dirty="0" smtClean="0">
                <a:sym typeface="Wingdings"/>
              </a:rPr>
              <a:t>Cascading deletes / updates </a:t>
            </a:r>
            <a:r>
              <a:rPr lang="en-US" sz="3200" dirty="0" smtClean="0">
                <a:solidFill>
                  <a:schemeClr val="tx1">
                    <a:lumMod val="50000"/>
                    <a:lumOff val="50000"/>
                  </a:schemeClr>
                </a:solidFill>
                <a:sym typeface="Wingdings"/>
              </a:rPr>
              <a:t> no FK support</a:t>
            </a:r>
          </a:p>
        </p:txBody>
      </p:sp>
    </p:spTree>
    <p:extLst>
      <p:ext uri="{BB962C8B-B14F-4D97-AF65-F5344CB8AC3E}">
        <p14:creationId xmlns:p14="http://schemas.microsoft.com/office/powerpoint/2010/main" val="11810487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9B39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b="9431"/>
          <a:stretch/>
        </p:blipFill>
        <p:spPr>
          <a:xfrm>
            <a:off x="699974" y="637954"/>
            <a:ext cx="10792047" cy="6220046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38198" y="31897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6600" dirty="0" smtClean="0">
                <a:solidFill>
                  <a:srgbClr val="F9F6EC"/>
                </a:solidFill>
                <a:hlinkClick r:id="rId4"/>
              </a:rPr>
              <a:t>Node JS + MongoDB Demo</a:t>
            </a:r>
            <a:endParaRPr lang="en-US" sz="6600" dirty="0">
              <a:solidFill>
                <a:srgbClr val="F9F6E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69776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740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1528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11259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What is MongoDB?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308225"/>
            <a:ext cx="10515600" cy="663575"/>
          </a:xfrm>
        </p:spPr>
        <p:txBody>
          <a:bodyPr>
            <a:norm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dirty="0" smtClean="0">
                <a:solidFill>
                  <a:schemeClr val="bg1">
                    <a:lumMod val="50000"/>
                  </a:schemeClr>
                </a:solidFill>
              </a:rPr>
              <a:t>Open sourced + cross platform </a:t>
            </a:r>
            <a:r>
              <a:rPr lang="en-US" sz="3200" b="1" dirty="0" smtClean="0"/>
              <a:t>document-oriented</a:t>
            </a:r>
            <a:r>
              <a:rPr lang="en-US" sz="3200" dirty="0" smtClean="0">
                <a:solidFill>
                  <a:schemeClr val="bg1">
                    <a:lumMod val="50000"/>
                  </a:schemeClr>
                </a:solidFill>
              </a:rPr>
              <a:t> database</a:t>
            </a:r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7907864" y="2971800"/>
            <a:ext cx="1" cy="965200"/>
          </a:xfrm>
          <a:prstGeom prst="straightConnector1">
            <a:avLst/>
          </a:prstGeom>
          <a:ln w="1016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7061197" y="3954244"/>
            <a:ext cx="16933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/>
              <a:t>No SQL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9630374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591734" y="117693"/>
            <a:ext cx="7687733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r>
              <a:rPr lang="en-US" sz="2400" dirty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_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id</a:t>
            </a:r>
            <a:r>
              <a:rPr lang="en-US" sz="2400" dirty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: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err="1" smtClean="0">
                <a:solidFill>
                  <a:srgbClr val="7F0055"/>
                </a:solidFill>
                <a:latin typeface="Consolas" charset="0"/>
                <a:ea typeface="Consolas" charset="0"/>
                <a:cs typeface="Consolas" charset="0"/>
              </a:rPr>
              <a:t>ObjectId</a:t>
            </a:r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2400" dirty="0" smtClean="0">
                <a:solidFill>
                  <a:srgbClr val="006666"/>
                </a:solidFill>
                <a:latin typeface="Consolas" charset="0"/>
                <a:ea typeface="Consolas" charset="0"/>
                <a:cs typeface="Consolas" charset="0"/>
              </a:rPr>
              <a:t>56adf54ae2301a</a:t>
            </a:r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),</a:t>
            </a:r>
          </a:p>
          <a:p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 title</a:t>
            </a:r>
            <a:r>
              <a:rPr lang="en-US" sz="2400" dirty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: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>
                <a:solidFill>
                  <a:srgbClr val="008800"/>
                </a:solidFill>
                <a:latin typeface="Consolas" charset="0"/>
                <a:ea typeface="Consolas" charset="0"/>
                <a:cs typeface="Consolas" charset="0"/>
              </a:rPr>
              <a:t>'MongoDB </a:t>
            </a:r>
            <a:r>
              <a:rPr lang="en-US" sz="2400" dirty="0" smtClean="0">
                <a:solidFill>
                  <a:srgbClr val="008800"/>
                </a:solidFill>
                <a:latin typeface="Consolas" charset="0"/>
                <a:ea typeface="Consolas" charset="0"/>
                <a:cs typeface="Consolas" charset="0"/>
              </a:rPr>
              <a:t>Is Awesome'</a:t>
            </a:r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,</a:t>
            </a:r>
            <a:endParaRPr lang="en-US" sz="2400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description</a:t>
            </a:r>
            <a:r>
              <a:rPr lang="en-US" sz="2400" dirty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: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>
                <a:solidFill>
                  <a:srgbClr val="008800"/>
                </a:solidFill>
                <a:latin typeface="Consolas" charset="0"/>
                <a:ea typeface="Consolas" charset="0"/>
                <a:cs typeface="Consolas" charset="0"/>
              </a:rPr>
              <a:t>'</a:t>
            </a:r>
            <a:r>
              <a:rPr lang="en-US" sz="2400" dirty="0" smtClean="0">
                <a:solidFill>
                  <a:srgbClr val="008800"/>
                </a:solidFill>
                <a:latin typeface="Consolas" charset="0"/>
                <a:ea typeface="Consolas" charset="0"/>
                <a:cs typeface="Consolas" charset="0"/>
              </a:rPr>
              <a:t>Example document'</a:t>
            </a:r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,</a:t>
            </a:r>
            <a:endParaRPr lang="en-US" sz="2400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tags</a:t>
            </a:r>
            <a:r>
              <a:rPr lang="en-US" sz="2400" dirty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: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[</a:t>
            </a:r>
            <a:r>
              <a:rPr lang="en-US" sz="2400" dirty="0">
                <a:solidFill>
                  <a:srgbClr val="008800"/>
                </a:solidFill>
                <a:latin typeface="Consolas" charset="0"/>
                <a:ea typeface="Consolas" charset="0"/>
                <a:cs typeface="Consolas" charset="0"/>
              </a:rPr>
              <a:t>'</a:t>
            </a:r>
            <a:r>
              <a:rPr lang="en-US" sz="2400" dirty="0" err="1">
                <a:solidFill>
                  <a:srgbClr val="008800"/>
                </a:solidFill>
                <a:latin typeface="Consolas" charset="0"/>
                <a:ea typeface="Consolas" charset="0"/>
                <a:cs typeface="Consolas" charset="0"/>
              </a:rPr>
              <a:t>mongodb</a:t>
            </a:r>
            <a:r>
              <a:rPr lang="en-US" sz="2400" dirty="0">
                <a:solidFill>
                  <a:srgbClr val="008800"/>
                </a:solidFill>
                <a:latin typeface="Consolas" charset="0"/>
                <a:ea typeface="Consolas" charset="0"/>
                <a:cs typeface="Consolas" charset="0"/>
              </a:rPr>
              <a:t>'</a:t>
            </a:r>
            <a:r>
              <a:rPr lang="en-US" sz="2400" dirty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,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>
                <a:solidFill>
                  <a:srgbClr val="008800"/>
                </a:solidFill>
                <a:latin typeface="Consolas" charset="0"/>
                <a:ea typeface="Consolas" charset="0"/>
                <a:cs typeface="Consolas" charset="0"/>
              </a:rPr>
              <a:t>'database'</a:t>
            </a:r>
            <a:r>
              <a:rPr lang="en-US" sz="2400" dirty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,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>
                <a:solidFill>
                  <a:srgbClr val="008800"/>
                </a:solidFill>
                <a:latin typeface="Consolas" charset="0"/>
                <a:ea typeface="Consolas" charset="0"/>
                <a:cs typeface="Consolas" charset="0"/>
              </a:rPr>
              <a:t>'NoSQL</a:t>
            </a:r>
            <a:r>
              <a:rPr lang="en-US" sz="2400" dirty="0" smtClean="0">
                <a:solidFill>
                  <a:srgbClr val="008800"/>
                </a:solidFill>
                <a:latin typeface="Consolas" charset="0"/>
                <a:ea typeface="Consolas" charset="0"/>
                <a:cs typeface="Consolas" charset="0"/>
              </a:rPr>
              <a:t>'</a:t>
            </a:r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],</a:t>
            </a: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 comments</a:t>
            </a:r>
            <a:r>
              <a:rPr lang="en-US" sz="2400" dirty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: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[</a:t>
            </a:r>
            <a:endParaRPr lang="en-US" sz="2400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2400" dirty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   {</a:t>
            </a: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    user</a:t>
            </a:r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:</a:t>
            </a:r>
            <a:r>
              <a:rPr lang="en-US" sz="2400" dirty="0">
                <a:solidFill>
                  <a:srgbClr val="008800"/>
                </a:solidFill>
                <a:latin typeface="Consolas" charset="0"/>
                <a:ea typeface="Consolas" charset="0"/>
                <a:cs typeface="Consolas" charset="0"/>
              </a:rPr>
              <a:t> '</a:t>
            </a:r>
            <a:r>
              <a:rPr lang="en-US" sz="2400" dirty="0" smtClean="0">
                <a:solidFill>
                  <a:srgbClr val="008800"/>
                </a:solidFill>
                <a:latin typeface="Consolas" charset="0"/>
                <a:ea typeface="Consolas" charset="0"/>
                <a:cs typeface="Consolas" charset="0"/>
              </a:rPr>
              <a:t>User 1'</a:t>
            </a:r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,</a:t>
            </a:r>
            <a:endParaRPr lang="en-US" sz="2400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    message</a:t>
            </a:r>
            <a:r>
              <a:rPr lang="en-US" sz="2400" dirty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: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>
                <a:solidFill>
                  <a:srgbClr val="008800"/>
                </a:solidFill>
                <a:latin typeface="Consolas" charset="0"/>
                <a:ea typeface="Consolas" charset="0"/>
                <a:cs typeface="Consolas" charset="0"/>
              </a:rPr>
              <a:t>'My first comment</a:t>
            </a:r>
            <a:r>
              <a:rPr lang="en-US" sz="2400" dirty="0" smtClean="0">
                <a:solidFill>
                  <a:srgbClr val="008800"/>
                </a:solidFill>
                <a:latin typeface="Consolas" charset="0"/>
                <a:ea typeface="Consolas" charset="0"/>
                <a:cs typeface="Consolas" charset="0"/>
              </a:rPr>
              <a:t>'</a:t>
            </a:r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,</a:t>
            </a:r>
            <a:endParaRPr lang="en-US" sz="2400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dateCreated</a:t>
            </a:r>
            <a:r>
              <a:rPr lang="en-US" sz="2400" dirty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: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>
                <a:solidFill>
                  <a:srgbClr val="000088"/>
                </a:solidFill>
                <a:latin typeface="Consolas" charset="0"/>
                <a:ea typeface="Consolas" charset="0"/>
                <a:cs typeface="Consolas" charset="0"/>
              </a:rPr>
              <a:t>new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smtClean="0">
                <a:solidFill>
                  <a:srgbClr val="7F0055"/>
                </a:solidFill>
                <a:latin typeface="Consolas" charset="0"/>
                <a:ea typeface="Consolas" charset="0"/>
                <a:cs typeface="Consolas" charset="0"/>
              </a:rPr>
              <a:t>Date</a:t>
            </a:r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2400" dirty="0" smtClean="0">
                <a:solidFill>
                  <a:srgbClr val="006666"/>
                </a:solidFill>
                <a:latin typeface="Consolas" charset="0"/>
                <a:ea typeface="Consolas" charset="0"/>
                <a:cs typeface="Consolas" charset="0"/>
              </a:rPr>
              <a:t>2017</a:t>
            </a:r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,</a:t>
            </a:r>
            <a:r>
              <a:rPr lang="en-US" sz="2400" dirty="0" smtClean="0">
                <a:solidFill>
                  <a:srgbClr val="006666"/>
                </a:solidFill>
                <a:latin typeface="Consolas" charset="0"/>
                <a:ea typeface="Consolas" charset="0"/>
                <a:cs typeface="Consolas" charset="0"/>
              </a:rPr>
              <a:t>2</a:t>
            </a:r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,</a:t>
            </a:r>
            <a:r>
              <a:rPr lang="en-US" sz="2400" dirty="0" smtClean="0">
                <a:solidFill>
                  <a:srgbClr val="006666"/>
                </a:solidFill>
                <a:latin typeface="Consolas" charset="0"/>
                <a:ea typeface="Consolas" charset="0"/>
                <a:cs typeface="Consolas" charset="0"/>
              </a:rPr>
              <a:t>22</a:t>
            </a:r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,</a:t>
            </a:r>
            <a:r>
              <a:rPr lang="en-US" sz="2400" dirty="0">
                <a:solidFill>
                  <a:srgbClr val="006666"/>
                </a:solidFill>
                <a:latin typeface="Consolas" charset="0"/>
                <a:ea typeface="Consolas" charset="0"/>
                <a:cs typeface="Consolas" charset="0"/>
              </a:rPr>
              <a:t>5</a:t>
            </a:r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,</a:t>
            </a:r>
            <a:r>
              <a:rPr lang="en-US" sz="2400" dirty="0" smtClean="0">
                <a:solidFill>
                  <a:srgbClr val="006666"/>
                </a:solidFill>
                <a:latin typeface="Consolas" charset="0"/>
                <a:ea typeface="Consolas" charset="0"/>
                <a:cs typeface="Consolas" charset="0"/>
              </a:rPr>
              <a:t>15</a:t>
            </a:r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r>
              <a:rPr lang="en-US" sz="2400" dirty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   },</a:t>
            </a: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    {</a:t>
            </a: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     user</a:t>
            </a:r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:</a:t>
            </a:r>
            <a:r>
              <a:rPr lang="en-US" sz="2400" dirty="0">
                <a:solidFill>
                  <a:srgbClr val="008800"/>
                </a:solidFill>
                <a:latin typeface="Consolas" charset="0"/>
                <a:ea typeface="Consolas" charset="0"/>
                <a:cs typeface="Consolas" charset="0"/>
              </a:rPr>
              <a:t> '</a:t>
            </a:r>
            <a:r>
              <a:rPr lang="en-US" sz="2400" dirty="0" smtClean="0">
                <a:solidFill>
                  <a:srgbClr val="008800"/>
                </a:solidFill>
                <a:latin typeface="Consolas" charset="0"/>
                <a:ea typeface="Consolas" charset="0"/>
                <a:cs typeface="Consolas" charset="0"/>
              </a:rPr>
              <a:t>User 2'</a:t>
            </a:r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,</a:t>
            </a:r>
            <a:endParaRPr lang="en-US" sz="2400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    message</a:t>
            </a:r>
            <a:r>
              <a:rPr lang="en-US" sz="2400" dirty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: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>
                <a:solidFill>
                  <a:srgbClr val="008800"/>
                </a:solidFill>
                <a:latin typeface="Consolas" charset="0"/>
                <a:ea typeface="Consolas" charset="0"/>
                <a:cs typeface="Consolas" charset="0"/>
              </a:rPr>
              <a:t>'My second comments</a:t>
            </a:r>
            <a:r>
              <a:rPr lang="en-US" sz="2400" dirty="0" smtClean="0">
                <a:solidFill>
                  <a:srgbClr val="008800"/>
                </a:solidFill>
                <a:latin typeface="Consolas" charset="0"/>
                <a:ea typeface="Consolas" charset="0"/>
                <a:cs typeface="Consolas" charset="0"/>
              </a:rPr>
              <a:t>'</a:t>
            </a:r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,</a:t>
            </a:r>
            <a:endParaRPr lang="en-US" sz="2400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dateCreated</a:t>
            </a:r>
            <a:r>
              <a:rPr lang="en-US" sz="2400" dirty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: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>
                <a:solidFill>
                  <a:srgbClr val="000088"/>
                </a:solidFill>
                <a:latin typeface="Consolas" charset="0"/>
                <a:ea typeface="Consolas" charset="0"/>
                <a:cs typeface="Consolas" charset="0"/>
              </a:rPr>
              <a:t>new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smtClean="0">
                <a:solidFill>
                  <a:srgbClr val="7F0055"/>
                </a:solidFill>
                <a:latin typeface="Consolas" charset="0"/>
                <a:ea typeface="Consolas" charset="0"/>
                <a:cs typeface="Consolas" charset="0"/>
              </a:rPr>
              <a:t>Date</a:t>
            </a:r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2400" dirty="0" smtClean="0">
                <a:solidFill>
                  <a:srgbClr val="006666"/>
                </a:solidFill>
                <a:latin typeface="Consolas" charset="0"/>
                <a:ea typeface="Consolas" charset="0"/>
                <a:cs typeface="Consolas" charset="0"/>
              </a:rPr>
              <a:t>2011</a:t>
            </a:r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,</a:t>
            </a:r>
            <a:r>
              <a:rPr lang="en-US" sz="2400" dirty="0" smtClean="0">
                <a:solidFill>
                  <a:srgbClr val="006666"/>
                </a:solidFill>
                <a:latin typeface="Consolas" charset="0"/>
                <a:ea typeface="Consolas" charset="0"/>
                <a:cs typeface="Consolas" charset="0"/>
              </a:rPr>
              <a:t>2</a:t>
            </a:r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,</a:t>
            </a:r>
            <a:r>
              <a:rPr lang="en-US" sz="2400" dirty="0" smtClean="0">
                <a:solidFill>
                  <a:srgbClr val="006666"/>
                </a:solidFill>
                <a:latin typeface="Consolas" charset="0"/>
                <a:ea typeface="Consolas" charset="0"/>
                <a:cs typeface="Consolas" charset="0"/>
              </a:rPr>
              <a:t>22</a:t>
            </a:r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,</a:t>
            </a:r>
            <a:r>
              <a:rPr lang="en-US" sz="2400" dirty="0" smtClean="0">
                <a:solidFill>
                  <a:srgbClr val="006666"/>
                </a:solidFill>
                <a:latin typeface="Consolas" charset="0"/>
                <a:ea typeface="Consolas" charset="0"/>
                <a:cs typeface="Consolas" charset="0"/>
              </a:rPr>
              <a:t>8</a:t>
            </a:r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,</a:t>
            </a:r>
            <a:r>
              <a:rPr lang="en-US" sz="2400" dirty="0" smtClean="0">
                <a:solidFill>
                  <a:srgbClr val="006666"/>
                </a:solidFill>
                <a:latin typeface="Consolas" charset="0"/>
                <a:ea typeface="Consolas" charset="0"/>
                <a:cs typeface="Consolas" charset="0"/>
              </a:rPr>
              <a:t>45</a:t>
            </a:r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r>
              <a:rPr lang="en-US" sz="2400" dirty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   }</a:t>
            </a: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  ]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</a:t>
            </a:r>
          </a:p>
          <a:p>
            <a:r>
              <a:rPr lang="en-US" sz="2400" dirty="0" smtClean="0">
                <a:solidFill>
                  <a:srgbClr val="666600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sz="2400" dirty="0" smtClean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35574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266" y="509983"/>
            <a:ext cx="10435167" cy="524541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524500" y="4555065"/>
            <a:ext cx="5029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 smtClean="0"/>
              <a:t>Architecture</a:t>
            </a:r>
          </a:p>
        </p:txBody>
      </p:sp>
    </p:spTree>
    <p:extLst>
      <p:ext uri="{BB962C8B-B14F-4D97-AF65-F5344CB8AC3E}">
        <p14:creationId xmlns:p14="http://schemas.microsoft.com/office/powerpoint/2010/main" val="1506740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2700" y="558800"/>
            <a:ext cx="9626600" cy="572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81859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2700" y="558800"/>
            <a:ext cx="9626600" cy="572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4279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817" y="740833"/>
            <a:ext cx="11146367" cy="5747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9935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35155"/>
          <a:stretch/>
        </p:blipFill>
        <p:spPr>
          <a:xfrm>
            <a:off x="0" y="0"/>
            <a:ext cx="5929423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929423" y="0"/>
            <a:ext cx="276446" cy="6858000"/>
          </a:xfrm>
          <a:prstGeom prst="rect">
            <a:avLst/>
          </a:prstGeom>
          <a:solidFill>
            <a:srgbClr val="D956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283840" y="3429000"/>
            <a:ext cx="557500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7200" b="1" dirty="0" smtClean="0">
                <a:solidFill>
                  <a:schemeClr val="bg1"/>
                </a:solidFill>
              </a:rPr>
              <a:t>Document</a:t>
            </a:r>
          </a:p>
          <a:p>
            <a:pPr algn="r"/>
            <a:r>
              <a:rPr lang="en-US" sz="7200" b="1" dirty="0" smtClean="0">
                <a:solidFill>
                  <a:schemeClr val="bg1"/>
                </a:solidFill>
              </a:rPr>
              <a:t>Revisited</a:t>
            </a:r>
            <a:endParaRPr lang="en-US" sz="7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78122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303</TotalTime>
  <Words>825</Words>
  <Application>Microsoft Macintosh PowerPoint</Application>
  <PresentationFormat>Widescreen</PresentationFormat>
  <Paragraphs>146</Paragraphs>
  <Slides>16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Calibri</vt:lpstr>
      <vt:lpstr>Calibri Light</vt:lpstr>
      <vt:lpstr>Consolas</vt:lpstr>
      <vt:lpstr>Mangal</vt:lpstr>
      <vt:lpstr>Wingdings</vt:lpstr>
      <vt:lpstr>Arial</vt:lpstr>
      <vt:lpstr>Office Theme</vt:lpstr>
      <vt:lpstr>PowerPoint Presentation</vt:lpstr>
      <vt:lpstr>PowerPoint Presentation</vt:lpstr>
      <vt:lpstr>What is MongoDB?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Mongo _id Properties</vt:lpstr>
      <vt:lpstr>Use Cases</vt:lpstr>
      <vt:lpstr>PowerPoint Presentation</vt:lpstr>
      <vt:lpstr>Mongo is not Recommended for</vt:lpstr>
      <vt:lpstr>Node JS + MongoDB Demo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Greg Solak</dc:creator>
  <cp:lastModifiedBy>Greg Solak</cp:lastModifiedBy>
  <cp:revision>25</cp:revision>
  <dcterms:created xsi:type="dcterms:W3CDTF">2017-02-19T23:30:34Z</dcterms:created>
  <dcterms:modified xsi:type="dcterms:W3CDTF">2017-02-22T23:08:46Z</dcterms:modified>
</cp:coreProperties>
</file>

<file path=docProps/thumbnail.jpeg>
</file>